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7" r:id="rId10"/>
    <p:sldId id="271" r:id="rId11"/>
    <p:sldId id="276" r:id="rId12"/>
    <p:sldId id="273" r:id="rId13"/>
  </p:sldIdLst>
  <p:sldSz cx="18288000" cy="10287000"/>
  <p:notesSz cx="6858000" cy="9144000"/>
  <p:embeddedFontLst>
    <p:embeddedFont>
      <p:font typeface="Aldhabi" panose="01000000000000000000" pitchFamily="2" charset="-78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Dream Avenue" panose="020B0604020202020204" charset="0"/>
      <p:regular r:id="rId19"/>
    </p:embeddedFont>
    <p:embeddedFont>
      <p:font typeface="Telegraf" panose="020B0604020202020204" charset="0"/>
      <p:regular r:id="rId20"/>
    </p:embeddedFont>
    <p:embeddedFont>
      <p:font typeface="Telegraf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22" autoAdjust="0"/>
  </p:normalViewPr>
  <p:slideViewPr>
    <p:cSldViewPr>
      <p:cViewPr varScale="1">
        <p:scale>
          <a:sx n="42" d="100"/>
          <a:sy n="42" d="100"/>
        </p:scale>
        <p:origin x="792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650076" y="723900"/>
            <a:ext cx="12987848" cy="11021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28"/>
              </a:lnSpc>
            </a:pPr>
            <a:r>
              <a:rPr lang="en-US" sz="29400" spc="1143" dirty="0">
                <a:solidFill>
                  <a:srgbClr val="FAF8F4"/>
                </a:solidFill>
                <a:latin typeface="Aldhabi" panose="01000000000000000000" pitchFamily="2" charset="-78"/>
                <a:ea typeface="Brown Sugar"/>
                <a:cs typeface="Aldhabi" panose="01000000000000000000" pitchFamily="2" charset="-78"/>
                <a:sym typeface="Brown Sugar"/>
              </a:rPr>
              <a:t>SHOEZY</a:t>
            </a:r>
            <a:r>
              <a:rPr lang="en-US" sz="6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</a:p>
          <a:p>
            <a:pPr algn="ctr">
              <a:lnSpc>
                <a:spcPts val="21028"/>
              </a:lnSpc>
            </a:pPr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Find your perfect pair. Step up with </a:t>
            </a:r>
            <a:r>
              <a:rPr lang="en-US" sz="5400" dirty="0" err="1">
                <a:solidFill>
                  <a:schemeClr val="bg1">
                    <a:lumMod val="9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Shoezy</a:t>
            </a:r>
            <a:endParaRPr lang="en-US" sz="5400" dirty="0">
              <a:solidFill>
                <a:schemeClr val="bg1">
                  <a:lumMod val="95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algn="ctr">
              <a:lnSpc>
                <a:spcPts val="21028"/>
              </a:lnSpc>
            </a:pPr>
            <a:endParaRPr lang="en-US" sz="29400" spc="1143" dirty="0">
              <a:solidFill>
                <a:srgbClr val="FAF8F4"/>
              </a:solidFill>
              <a:latin typeface="Aldhabi" panose="01000000000000000000" pitchFamily="2" charset="-78"/>
              <a:ea typeface="Brown Sugar"/>
              <a:cs typeface="Aldhabi" panose="01000000000000000000" pitchFamily="2" charset="-78"/>
              <a:sym typeface="Brown Sugar"/>
            </a:endParaRPr>
          </a:p>
          <a:p>
            <a:pPr algn="ctr">
              <a:lnSpc>
                <a:spcPts val="21028"/>
              </a:lnSpc>
            </a:pPr>
            <a:endParaRPr lang="en-US" sz="29400" spc="1143" dirty="0">
              <a:solidFill>
                <a:srgbClr val="FAF8F4"/>
              </a:solidFill>
              <a:latin typeface="Aldhabi" panose="01000000000000000000" pitchFamily="2" charset="-78"/>
              <a:ea typeface="Brown Sugar"/>
              <a:cs typeface="Aldhabi" panose="01000000000000000000" pitchFamily="2" charset="-78"/>
              <a:sym typeface="Brown Suga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334000" y="6362700"/>
            <a:ext cx="8418388" cy="5578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lvl="0" indent="-6858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Module: Web Application Development</a:t>
            </a:r>
          </a:p>
          <a:p>
            <a:pPr marL="685800" lvl="0" indent="-6858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Module Leader: </a:t>
            </a:r>
            <a:r>
              <a:rPr lang="en-US" sz="4800" i="0" dirty="0">
                <a:solidFill>
                  <a:schemeClr val="bg1"/>
                </a:solidFill>
                <a:effectLst/>
                <a:latin typeface="Aldhabi" panose="01000000000000000000" pitchFamily="2" charset="-78"/>
                <a:cs typeface="Aldhabi" panose="01000000000000000000" pitchFamily="2" charset="-78"/>
              </a:rPr>
              <a:t>Mr. </a:t>
            </a:r>
            <a:r>
              <a:rPr lang="en-US" sz="4800" i="0" dirty="0" err="1">
                <a:solidFill>
                  <a:schemeClr val="bg1"/>
                </a:solidFill>
                <a:effectLst/>
                <a:latin typeface="Aldhabi" panose="01000000000000000000" pitchFamily="2" charset="-78"/>
                <a:cs typeface="Aldhabi" panose="01000000000000000000" pitchFamily="2" charset="-78"/>
              </a:rPr>
              <a:t>Saravanapavan</a:t>
            </a:r>
            <a:r>
              <a:rPr lang="en-US" sz="4800" i="0" dirty="0">
                <a:solidFill>
                  <a:schemeClr val="bg1"/>
                </a:solidFill>
                <a:effectLst/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4800" i="0" dirty="0" err="1">
                <a:solidFill>
                  <a:schemeClr val="bg1"/>
                </a:solidFill>
                <a:effectLst/>
                <a:latin typeface="Aldhabi" panose="01000000000000000000" pitchFamily="2" charset="-78"/>
                <a:cs typeface="Aldhabi" panose="01000000000000000000" pitchFamily="2" charset="-78"/>
              </a:rPr>
              <a:t>Nasiketha</a:t>
            </a:r>
            <a:endParaRPr lang="en-US" sz="4800" i="0" dirty="0">
              <a:solidFill>
                <a:schemeClr val="bg1"/>
              </a:solidFill>
              <a:effectLst/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685800" lvl="0" indent="-6858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>
                    <a:lumMod val="9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Project Title: </a:t>
            </a:r>
            <a:r>
              <a:rPr lang="en-US" sz="4800" dirty="0" err="1">
                <a:solidFill>
                  <a:schemeClr val="bg1">
                    <a:lumMod val="9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Shoezy</a:t>
            </a:r>
            <a:r>
              <a:rPr lang="en-US" sz="4800" dirty="0">
                <a:solidFill>
                  <a:schemeClr val="bg1">
                    <a:lumMod val="9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– Online Shoe Store</a:t>
            </a:r>
          </a:p>
          <a:p>
            <a:pPr marL="685800" lvl="0" indent="-6858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>
                    <a:lumMod val="9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Date : 17.09.2025</a:t>
            </a:r>
          </a:p>
          <a:p>
            <a:pPr marL="685800" lvl="0" indent="-6858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>
                    <a:lumMod val="9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GROUP U</a:t>
            </a:r>
          </a:p>
          <a:p>
            <a:pPr algn="ctr">
              <a:lnSpc>
                <a:spcPts val="5040"/>
              </a:lnSpc>
            </a:pPr>
            <a:endParaRPr lang="en-US" sz="4800" dirty="0">
              <a:solidFill>
                <a:schemeClr val="bg1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algn="ctr">
              <a:lnSpc>
                <a:spcPts val="5040"/>
              </a:lnSpc>
            </a:pPr>
            <a:endParaRPr lang="en-US" sz="5400" dirty="0">
              <a:solidFill>
                <a:schemeClr val="bg1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algn="ctr">
              <a:lnSpc>
                <a:spcPts val="5040"/>
              </a:lnSpc>
            </a:pPr>
            <a:endParaRPr lang="en-US" sz="3600" spc="277" dirty="0">
              <a:solidFill>
                <a:schemeClr val="bg1">
                  <a:lumMod val="95000"/>
                </a:schemeClr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8" name="Group 10">
            <a:extLst>
              <a:ext uri="{FF2B5EF4-FFF2-40B4-BE49-F238E27FC236}">
                <a16:creationId xmlns:a16="http://schemas.microsoft.com/office/drawing/2014/main" id="{AE730BD1-6261-4565-81B8-D4D356AC4B05}"/>
              </a:ext>
            </a:extLst>
          </p:cNvPr>
          <p:cNvGrpSpPr/>
          <p:nvPr/>
        </p:nvGrpSpPr>
        <p:grpSpPr>
          <a:xfrm>
            <a:off x="4445225" y="2515459"/>
            <a:ext cx="9030619" cy="6277465"/>
            <a:chOff x="0" y="0"/>
            <a:chExt cx="2378435" cy="1653324"/>
          </a:xfrm>
          <a:solidFill>
            <a:schemeClr val="bg2"/>
          </a:solidFill>
        </p:grpSpPr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DE11642D-79A4-41C3-B2A1-40D13F0636B4}"/>
                </a:ext>
              </a:extLst>
            </p:cNvPr>
            <p:cNvSpPr/>
            <p:nvPr/>
          </p:nvSpPr>
          <p:spPr>
            <a:xfrm>
              <a:off x="0" y="0"/>
              <a:ext cx="2378435" cy="1653324"/>
            </a:xfrm>
            <a:custGeom>
              <a:avLst/>
              <a:gdLst/>
              <a:ahLst/>
              <a:cxnLst/>
              <a:rect l="l" t="t" r="r" b="b"/>
              <a:pathLst>
                <a:path w="2378435" h="1653324">
                  <a:moveTo>
                    <a:pt x="0" y="0"/>
                  </a:moveTo>
                  <a:lnTo>
                    <a:pt x="2378435" y="0"/>
                  </a:lnTo>
                  <a:lnTo>
                    <a:pt x="2378435" y="1653324"/>
                  </a:lnTo>
                  <a:lnTo>
                    <a:pt x="0" y="1653324"/>
                  </a:lnTo>
                  <a:close/>
                </a:path>
              </a:pathLst>
            </a:custGeom>
            <a:grpFill/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2">
              <a:extLst>
                <a:ext uri="{FF2B5EF4-FFF2-40B4-BE49-F238E27FC236}">
                  <a16:creationId xmlns:a16="http://schemas.microsoft.com/office/drawing/2014/main" id="{D64C4739-13CA-4F97-A7BB-9F6B81E1A0AE}"/>
                </a:ext>
              </a:extLst>
            </p:cNvPr>
            <p:cNvSpPr txBox="1"/>
            <p:nvPr/>
          </p:nvSpPr>
          <p:spPr>
            <a:xfrm>
              <a:off x="0" y="-38100"/>
              <a:ext cx="2378435" cy="169142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8754385-1107-462E-9EC2-601923BF833A}"/>
              </a:ext>
            </a:extLst>
          </p:cNvPr>
          <p:cNvSpPr txBox="1"/>
          <p:nvPr/>
        </p:nvSpPr>
        <p:spPr>
          <a:xfrm>
            <a:off x="6400800" y="4016732"/>
            <a:ext cx="784860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P.D.S.Kavindu-36527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H.K.P.K.Induwara-36888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R.M.D.O.Pathirana-36984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H.S.Y.Perera-36464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M.K.Ayesh-36622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H.K.Hemachandra-37075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T.P.T.Perera-36241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S.H.G.Sooriyaarachchi-36881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I.B.Dadigama-36515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A.T.Jansen-36417</a:t>
            </a:r>
          </a:p>
          <a:p>
            <a:endParaRPr lang="en-US" dirty="0"/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EDB7D9D4-B590-4EE5-B34B-59698496E0CA}"/>
              </a:ext>
            </a:extLst>
          </p:cNvPr>
          <p:cNvSpPr txBox="1"/>
          <p:nvPr/>
        </p:nvSpPr>
        <p:spPr>
          <a:xfrm>
            <a:off x="3951766" y="2413689"/>
            <a:ext cx="10017535" cy="1452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40"/>
              </a:lnSpc>
            </a:pPr>
            <a:r>
              <a:rPr lang="en-US" sz="13800" dirty="0">
                <a:latin typeface="Aldhabi" panose="01000000000000000000" pitchFamily="2" charset="-78"/>
                <a:ea typeface="Brown Sugar"/>
                <a:cs typeface="Aldhabi" panose="01000000000000000000" pitchFamily="2" charset="-78"/>
                <a:sym typeface="Brown Sugar"/>
              </a:rPr>
              <a:t>THE TEAM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1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23203" y="1429817"/>
            <a:ext cx="14041595" cy="4143162"/>
            <a:chOff x="0" y="0"/>
            <a:chExt cx="1536616" cy="4533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36616" cy="453399"/>
            </a:xfrm>
            <a:custGeom>
              <a:avLst/>
              <a:gdLst/>
              <a:ahLst/>
              <a:cxnLst/>
              <a:rect l="l" t="t" r="r" b="b"/>
              <a:pathLst>
                <a:path w="1536616" h="453399">
                  <a:moveTo>
                    <a:pt x="1333416" y="0"/>
                  </a:moveTo>
                  <a:cubicBezTo>
                    <a:pt x="1445646" y="0"/>
                    <a:pt x="1536616" y="101491"/>
                    <a:pt x="1536616" y="226700"/>
                  </a:cubicBezTo>
                  <a:cubicBezTo>
                    <a:pt x="1536616" y="351909"/>
                    <a:pt x="1445646" y="453399"/>
                    <a:pt x="1333416" y="453399"/>
                  </a:cubicBezTo>
                  <a:lnTo>
                    <a:pt x="203200" y="453399"/>
                  </a:lnTo>
                  <a:cubicBezTo>
                    <a:pt x="90970" y="453399"/>
                    <a:pt x="0" y="351909"/>
                    <a:pt x="0" y="226700"/>
                  </a:cubicBezTo>
                  <a:cubicBezTo>
                    <a:pt x="0" y="101491"/>
                    <a:pt x="90970" y="0"/>
                    <a:pt x="203200" y="0"/>
                  </a:cubicBezTo>
                  <a:lnTo>
                    <a:pt x="1333416" y="0"/>
                  </a:lnTo>
                </a:path>
              </a:pathLst>
            </a:custGeom>
            <a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2123203" y="6667500"/>
            <a:ext cx="14041595" cy="399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296"/>
              </a:lnSpc>
            </a:pPr>
            <a:r>
              <a:rPr lang="en-US" sz="28800" spc="1143" dirty="0">
                <a:solidFill>
                  <a:srgbClr val="FAF8F4"/>
                </a:solidFill>
                <a:latin typeface="Aldhabi" panose="01000000000000000000" pitchFamily="2" charset="-78"/>
                <a:ea typeface="Brown Sugar"/>
                <a:cs typeface="Aldhabi" panose="01000000000000000000" pitchFamily="2" charset="-78"/>
                <a:sym typeface="Brown Sugar"/>
              </a:rPr>
              <a:t>Q &amp; A</a:t>
            </a:r>
          </a:p>
          <a:p>
            <a:pPr marL="0" marR="0" lvl="0" indent="0" algn="ctr" defTabSz="914400" rtl="0" eaLnBrk="1" fontAlgn="auto" latinLnBrk="0" hangingPunct="1">
              <a:lnSpc>
                <a:spcPts val="1629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64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ream Avenue"/>
              <a:ea typeface="Dream Avenue"/>
              <a:cs typeface="Dream Avenue"/>
              <a:sym typeface="Dream Aven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TextBox 12"/>
          <p:cNvSpPr txBox="1"/>
          <p:nvPr/>
        </p:nvSpPr>
        <p:spPr>
          <a:xfrm>
            <a:off x="7467600" y="3952528"/>
            <a:ext cx="6019800" cy="396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56"/>
              </a:lnSpc>
            </a:pPr>
            <a:endParaRPr lang="en-US" sz="2326" b="1" dirty="0">
              <a:solidFill>
                <a:srgbClr val="FAF8F4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9C4AEF-1D5E-0653-1094-7D87BD4013A2}"/>
              </a:ext>
            </a:extLst>
          </p:cNvPr>
          <p:cNvSpPr txBox="1"/>
          <p:nvPr/>
        </p:nvSpPr>
        <p:spPr>
          <a:xfrm>
            <a:off x="3505200" y="2933700"/>
            <a:ext cx="1303020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284290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12192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flipH="1"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670396" y="2004768"/>
            <a:ext cx="9030619" cy="6277465"/>
            <a:chOff x="0" y="0"/>
            <a:chExt cx="2378435" cy="1653324"/>
          </a:xfrm>
          <a:solidFill>
            <a:schemeClr val="bg2"/>
          </a:solidFill>
        </p:grpSpPr>
        <p:sp>
          <p:nvSpPr>
            <p:cNvPr id="5" name="Freeform 5"/>
            <p:cNvSpPr/>
            <p:nvPr/>
          </p:nvSpPr>
          <p:spPr>
            <a:xfrm>
              <a:off x="0" y="0"/>
              <a:ext cx="2378435" cy="1653324"/>
            </a:xfrm>
            <a:custGeom>
              <a:avLst/>
              <a:gdLst/>
              <a:ahLst/>
              <a:cxnLst/>
              <a:rect l="l" t="t" r="r" b="b"/>
              <a:pathLst>
                <a:path w="2378435" h="1653324">
                  <a:moveTo>
                    <a:pt x="0" y="0"/>
                  </a:moveTo>
                  <a:lnTo>
                    <a:pt x="2378435" y="0"/>
                  </a:lnTo>
                  <a:lnTo>
                    <a:pt x="2378435" y="1653324"/>
                  </a:lnTo>
                  <a:lnTo>
                    <a:pt x="0" y="1653324"/>
                  </a:lnTo>
                  <a:close/>
                </a:path>
              </a:pathLst>
            </a:custGeom>
            <a:grpFill/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378435" cy="169142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017885" y="2595390"/>
            <a:ext cx="6530237" cy="1295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40"/>
              </a:lnSpc>
            </a:pPr>
            <a:r>
              <a:rPr lang="en-US" sz="8800" dirty="0">
                <a:solidFill>
                  <a:srgbClr val="151515"/>
                </a:solidFill>
                <a:latin typeface="Aldhabi" panose="01000000000000000000" pitchFamily="2" charset="-78"/>
                <a:ea typeface="Brown Sugar"/>
                <a:cs typeface="Aldhabi" panose="01000000000000000000" pitchFamily="2" charset="-78"/>
                <a:sym typeface="Brown Sugar"/>
              </a:rPr>
              <a:t>THE BRAND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01437" y="4443651"/>
            <a:ext cx="6163132" cy="215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Shoezy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web-based e-commerce project focused on delivering stylish, affordable, and accessible footwear to a wide range of customers.</a:t>
            </a:r>
          </a:p>
          <a:p>
            <a:pPr algn="l">
              <a:lnSpc>
                <a:spcPts val="3359"/>
              </a:lnSpc>
            </a:pPr>
            <a:endParaRPr lang="en-US" sz="2400" dirty="0">
              <a:solidFill>
                <a:srgbClr val="151515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7010400" y="1942223"/>
            <a:ext cx="9030619" cy="6277465"/>
            <a:chOff x="0" y="0"/>
            <a:chExt cx="2378435" cy="16533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78435" cy="1653324"/>
            </a:xfrm>
            <a:custGeom>
              <a:avLst/>
              <a:gdLst/>
              <a:ahLst/>
              <a:cxnLst/>
              <a:rect l="l" t="t" r="r" b="b"/>
              <a:pathLst>
                <a:path w="2378435" h="1653324">
                  <a:moveTo>
                    <a:pt x="0" y="0"/>
                  </a:moveTo>
                  <a:lnTo>
                    <a:pt x="2378435" y="0"/>
                  </a:lnTo>
                  <a:lnTo>
                    <a:pt x="2378435" y="1653324"/>
                  </a:lnTo>
                  <a:lnTo>
                    <a:pt x="0" y="1653324"/>
                  </a:lnTo>
                  <a:close/>
                </a:path>
              </a:pathLst>
            </a:custGeom>
            <a:solidFill>
              <a:srgbClr val="FAF8F4"/>
            </a:solidFill>
            <a:ln w="9525"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378435" cy="1691424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" name="Freeform 7">
            <a:extLst>
              <a:ext uri="{FF2B5EF4-FFF2-40B4-BE49-F238E27FC236}">
                <a16:creationId xmlns:a16="http://schemas.microsoft.com/office/drawing/2014/main" id="{A643F68F-9B50-8815-CA4C-76E8D530AAA8}"/>
              </a:ext>
            </a:extLst>
          </p:cNvPr>
          <p:cNvSpPr/>
          <p:nvPr/>
        </p:nvSpPr>
        <p:spPr>
          <a:xfrm>
            <a:off x="8305800" y="1797562"/>
            <a:ext cx="9030619" cy="6277465"/>
          </a:xfrm>
          <a:custGeom>
            <a:avLst/>
            <a:gdLst/>
            <a:ahLst/>
            <a:cxnLst/>
            <a:rect l="l" t="t" r="r" b="b"/>
            <a:pathLst>
              <a:path w="2378435" h="1653324">
                <a:moveTo>
                  <a:pt x="0" y="0"/>
                </a:moveTo>
                <a:lnTo>
                  <a:pt x="2378435" y="0"/>
                </a:lnTo>
                <a:lnTo>
                  <a:pt x="2378435" y="1653324"/>
                </a:lnTo>
                <a:lnTo>
                  <a:pt x="0" y="1653324"/>
                </a:lnTo>
                <a:close/>
              </a:path>
            </a:pathLst>
          </a:custGeom>
          <a:solidFill>
            <a:schemeClr val="bg2"/>
          </a:solid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8706309" y="1988856"/>
            <a:ext cx="8229600" cy="12957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640"/>
              </a:lnSpc>
            </a:pPr>
            <a:r>
              <a:rPr lang="en-US" sz="8800" b="1" u="none" strike="noStrike" dirty="0">
                <a:solidFill>
                  <a:schemeClr val="dk1"/>
                </a:solidFill>
                <a:effectLst/>
                <a:uFillTx/>
                <a:latin typeface="Aldhabi" panose="01000000000000000000" pitchFamily="2" charset="-78"/>
                <a:ea typeface="Unbounded"/>
                <a:cs typeface="Aldhabi" panose="01000000000000000000" pitchFamily="2" charset="-78"/>
              </a:rPr>
              <a:t>Introduction and Objectives</a:t>
            </a:r>
            <a:endParaRPr lang="en-US" sz="8800" dirty="0">
              <a:solidFill>
                <a:srgbClr val="151515"/>
              </a:solidFill>
              <a:latin typeface="Aldhabi" panose="01000000000000000000" pitchFamily="2" charset="-78"/>
              <a:ea typeface="Brown Sugar"/>
              <a:cs typeface="Aldhabi" panose="01000000000000000000" pitchFamily="2" charset="-78"/>
              <a:sym typeface="Brown Sug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354009" y="4241992"/>
            <a:ext cx="6934200" cy="25883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3200" b="0" u="none" strike="noStrike" dirty="0">
                <a:solidFill>
                  <a:schemeClr val="dk1"/>
                </a:solidFill>
                <a:effectLst/>
                <a:uFillTx/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</a:rPr>
              <a:t>Develop an online business website, </a:t>
            </a:r>
            <a:r>
              <a:rPr lang="en-US" sz="3200" b="1" u="none" strike="noStrike" dirty="0" err="1">
                <a:solidFill>
                  <a:schemeClr val="dk1"/>
                </a:solidFill>
                <a:effectLst/>
                <a:uFillTx/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</a:rPr>
              <a:t>Shoezy</a:t>
            </a:r>
            <a:r>
              <a:rPr lang="en-US" sz="3200" b="0" u="none" strike="noStrike" dirty="0">
                <a:solidFill>
                  <a:schemeClr val="dk1"/>
                </a:solidFill>
                <a:effectLst/>
                <a:uFillTx/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</a:rPr>
              <a:t>, focused on footwear sales. Key goals include creating an easy-to-use site for customers and an efficient backend for administrators.</a:t>
            </a:r>
            <a:endParaRPr lang="en-US" sz="32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3359"/>
              </a:lnSpc>
            </a:pPr>
            <a:endParaRPr lang="en-US" sz="2400" dirty="0">
              <a:solidFill>
                <a:srgbClr val="151515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D46242E-CDA2-4CC2-9E1E-D183B7BE4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9103" y="-114300"/>
            <a:ext cx="7239000" cy="10515600"/>
          </a:xfrm>
          <a:prstGeom prst="rect">
            <a:avLst/>
          </a:prstGeom>
          <a:effectLst>
            <a:softEdge rad="1270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91D980D-ADEE-4971-8DF2-EA4710BC3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0480" y="0"/>
            <a:ext cx="6858000" cy="10287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9173047" y="6467627"/>
            <a:ext cx="9114953" cy="6119568"/>
            <a:chOff x="0" y="0"/>
            <a:chExt cx="12153270" cy="815942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2153270" cy="8159424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6964680" y="1257300"/>
            <a:ext cx="9030619" cy="6277465"/>
            <a:chOff x="0" y="0"/>
            <a:chExt cx="2378435" cy="1653324"/>
          </a:xfrm>
          <a:solidFill>
            <a:schemeClr val="bg2"/>
          </a:solidFill>
        </p:grpSpPr>
        <p:sp>
          <p:nvSpPr>
            <p:cNvPr id="7" name="Freeform 7"/>
            <p:cNvSpPr/>
            <p:nvPr/>
          </p:nvSpPr>
          <p:spPr>
            <a:xfrm>
              <a:off x="0" y="0"/>
              <a:ext cx="2378435" cy="1653324"/>
            </a:xfrm>
            <a:custGeom>
              <a:avLst/>
              <a:gdLst/>
              <a:ahLst/>
              <a:cxnLst/>
              <a:rect l="l" t="t" r="r" b="b"/>
              <a:pathLst>
                <a:path w="2378435" h="1653324">
                  <a:moveTo>
                    <a:pt x="0" y="0"/>
                  </a:moveTo>
                  <a:lnTo>
                    <a:pt x="2378435" y="0"/>
                  </a:lnTo>
                  <a:lnTo>
                    <a:pt x="2378435" y="1653324"/>
                  </a:lnTo>
                  <a:lnTo>
                    <a:pt x="0" y="1653324"/>
                  </a:lnTo>
                  <a:close/>
                </a:path>
              </a:pathLst>
            </a:custGeom>
            <a:grpFill/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378435" cy="169142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964680" y="1257300"/>
            <a:ext cx="8458199" cy="1226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640"/>
              </a:lnSpc>
            </a:pPr>
            <a:r>
              <a:rPr lang="en-US" sz="6600" b="1" u="none" strike="noStrike" dirty="0">
                <a:solidFill>
                  <a:schemeClr val="dk1"/>
                </a:solidFill>
                <a:effectLst/>
                <a:uFillTx/>
                <a:latin typeface="Aldhabi" panose="01000000000000000000" pitchFamily="2" charset="-78"/>
                <a:ea typeface="Unbounded"/>
                <a:cs typeface="Aldhabi" panose="01000000000000000000" pitchFamily="2" charset="-78"/>
              </a:rPr>
              <a:t>Website Planning and Design (UI/UX)</a:t>
            </a:r>
            <a:endParaRPr lang="en-US" sz="6600" dirty="0">
              <a:solidFill>
                <a:srgbClr val="151515"/>
              </a:solidFill>
              <a:latin typeface="Aldhabi" panose="01000000000000000000" pitchFamily="2" charset="-78"/>
              <a:ea typeface="Brown Sugar"/>
              <a:cs typeface="Aldhabi" panose="01000000000000000000" pitchFamily="2" charset="-78"/>
              <a:sym typeface="Brown Suga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962744" y="3175374"/>
            <a:ext cx="6462069" cy="2616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3200" b="0" u="none" strike="noStrike" dirty="0">
                <a:solidFill>
                  <a:schemeClr val="dk1"/>
                </a:solidFill>
                <a:effectLst/>
                <a:uFillTx/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</a:rPr>
              <a:t>Design a clean, minimal interface emphasizing product visibility. Navigation includes Home, Men, Women, Kids, Sports, About, and Contact pages with clear call-to-action buttons like </a:t>
            </a:r>
            <a:r>
              <a:rPr lang="en-US" sz="3200" b="1" i="1" u="none" strike="noStrike" dirty="0">
                <a:solidFill>
                  <a:schemeClr val="dk1"/>
                </a:solidFill>
                <a:effectLst/>
                <a:uFillTx/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</a:rPr>
              <a:t>Shop Now</a:t>
            </a:r>
            <a:r>
              <a:rPr lang="en-US" sz="3200" b="0" i="1" u="none" strike="noStrike" dirty="0">
                <a:solidFill>
                  <a:schemeClr val="dk1"/>
                </a:solidFill>
                <a:effectLst/>
                <a:uFillTx/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</a:rPr>
              <a:t>.</a:t>
            </a:r>
            <a:endParaRPr lang="en-US" sz="3200" dirty="0">
              <a:solidFill>
                <a:srgbClr val="151515"/>
              </a:solidFill>
              <a:latin typeface="Times New Roman" panose="02020603050405020304" pitchFamily="18" charset="0"/>
              <a:ea typeface="Telegraf"/>
              <a:cs typeface="Times New Roman" panose="02020603050405020304" pitchFamily="18" charset="0"/>
              <a:sym typeface="Telegraf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omputer on a table&#10;&#10;AI-generated content may be incorrect.">
            <a:extLst>
              <a:ext uri="{FF2B5EF4-FFF2-40B4-BE49-F238E27FC236}">
                <a16:creationId xmlns:a16="http://schemas.microsoft.com/office/drawing/2014/main" id="{2033A469-689A-E06E-B239-5F7FEAB67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053" y="0"/>
            <a:ext cx="9754961" cy="548716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1145294" y="5382309"/>
            <a:ext cx="9114953" cy="6119568"/>
            <a:chOff x="0" y="0"/>
            <a:chExt cx="12153270" cy="815942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2153270" cy="8159424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3657600" y="2053363"/>
            <a:ext cx="10096500" cy="7086600"/>
            <a:chOff x="0" y="0"/>
            <a:chExt cx="2378435" cy="1653324"/>
          </a:xfrm>
          <a:solidFill>
            <a:schemeClr val="bg2"/>
          </a:solidFill>
        </p:grpSpPr>
        <p:sp>
          <p:nvSpPr>
            <p:cNvPr id="7" name="Freeform 7"/>
            <p:cNvSpPr/>
            <p:nvPr/>
          </p:nvSpPr>
          <p:spPr>
            <a:xfrm>
              <a:off x="0" y="0"/>
              <a:ext cx="2378435" cy="1653324"/>
            </a:xfrm>
            <a:custGeom>
              <a:avLst/>
              <a:gdLst/>
              <a:ahLst/>
              <a:cxnLst/>
              <a:rect l="l" t="t" r="r" b="b"/>
              <a:pathLst>
                <a:path w="2378435" h="1653324">
                  <a:moveTo>
                    <a:pt x="0" y="0"/>
                  </a:moveTo>
                  <a:lnTo>
                    <a:pt x="2378435" y="0"/>
                  </a:lnTo>
                  <a:lnTo>
                    <a:pt x="2378435" y="1653324"/>
                  </a:lnTo>
                  <a:lnTo>
                    <a:pt x="0" y="1653324"/>
                  </a:lnTo>
                  <a:close/>
                </a:path>
              </a:pathLst>
            </a:custGeom>
            <a:grpFill/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378435" cy="169142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733480" y="2658323"/>
            <a:ext cx="8204568" cy="12957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640"/>
              </a:lnSpc>
            </a:pPr>
            <a:r>
              <a:rPr lang="en-US" sz="8800" b="1" u="none" strike="noStrike" dirty="0">
                <a:solidFill>
                  <a:schemeClr val="dk1"/>
                </a:solidFill>
                <a:effectLst/>
                <a:uFillTx/>
                <a:latin typeface="Aldhabi" panose="01000000000000000000" pitchFamily="2" charset="-78"/>
                <a:ea typeface="Unbounded"/>
                <a:cs typeface="Aldhabi" panose="01000000000000000000" pitchFamily="2" charset="-78"/>
              </a:rPr>
              <a:t>Features and User Roles</a:t>
            </a:r>
            <a:endParaRPr lang="en-US" sz="8800" dirty="0">
              <a:solidFill>
                <a:srgbClr val="151515"/>
              </a:solidFill>
              <a:latin typeface="Aldhabi" panose="01000000000000000000" pitchFamily="2" charset="-78"/>
              <a:ea typeface="Brown Sugar"/>
              <a:cs typeface="Aldhabi" panose="01000000000000000000" pitchFamily="2" charset="-78"/>
              <a:sym typeface="Brown Suga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987664" y="3954062"/>
            <a:ext cx="7696200" cy="34940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3200" b="0" u="none" strike="noStrike" dirty="0">
                <a:solidFill>
                  <a:schemeClr val="dk1"/>
                </a:solidFill>
                <a:effectLst/>
                <a:uFillTx/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</a:rPr>
              <a:t>Customer features include browsing, viewing product details, and contact options. Admin users can add, update, and delete products. The system includes user role management with different access levels such as </a:t>
            </a:r>
            <a:r>
              <a:rPr lang="en-US" sz="3200" b="1" u="none" strike="noStrike" dirty="0">
                <a:solidFill>
                  <a:schemeClr val="dk1"/>
                </a:solidFill>
                <a:effectLst/>
                <a:uFillTx/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</a:rPr>
              <a:t>Admin, Editor, and Customer</a:t>
            </a:r>
            <a:r>
              <a:rPr lang="en-US" sz="3200" b="0" u="none" strike="noStrike" dirty="0">
                <a:solidFill>
                  <a:schemeClr val="dk1"/>
                </a:solidFill>
                <a:effectLst/>
                <a:uFillTx/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</a:rPr>
              <a:t>.</a:t>
            </a:r>
            <a:endParaRPr lang="en-US" sz="32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FE8C17C-07CA-4814-8770-C0CC25283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800" y="7620"/>
            <a:ext cx="6553200" cy="10287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1E1A98-2A55-43C6-BF60-790B615E2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172200" cy="10287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4640626" y="2324100"/>
            <a:ext cx="9006748" cy="5638800"/>
            <a:chOff x="0" y="0"/>
            <a:chExt cx="2378435" cy="643482"/>
          </a:xfrm>
          <a:solidFill>
            <a:schemeClr val="bg2"/>
          </a:solidFill>
        </p:grpSpPr>
        <p:sp>
          <p:nvSpPr>
            <p:cNvPr id="9" name="Freeform 9"/>
            <p:cNvSpPr/>
            <p:nvPr/>
          </p:nvSpPr>
          <p:spPr>
            <a:xfrm>
              <a:off x="0" y="0"/>
              <a:ext cx="2378435" cy="643482"/>
            </a:xfrm>
            <a:custGeom>
              <a:avLst/>
              <a:gdLst/>
              <a:ahLst/>
              <a:cxnLst/>
              <a:rect l="l" t="t" r="r" b="b"/>
              <a:pathLst>
                <a:path w="2378435" h="643482">
                  <a:moveTo>
                    <a:pt x="0" y="0"/>
                  </a:moveTo>
                  <a:lnTo>
                    <a:pt x="2378435" y="0"/>
                  </a:lnTo>
                  <a:lnTo>
                    <a:pt x="2378435" y="643482"/>
                  </a:lnTo>
                  <a:lnTo>
                    <a:pt x="0" y="643482"/>
                  </a:lnTo>
                  <a:close/>
                </a:path>
              </a:pathLst>
            </a:custGeom>
            <a:grpFill/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378435" cy="68158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640626" y="2499580"/>
            <a:ext cx="9006748" cy="1158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32"/>
              </a:lnSpc>
            </a:pPr>
            <a:r>
              <a:rPr lang="en-US" sz="7200" b="1" u="none" strike="noStrike" dirty="0">
                <a:solidFill>
                  <a:schemeClr val="dk1"/>
                </a:solidFill>
                <a:effectLst/>
                <a:uFillTx/>
                <a:latin typeface="Aldhabi" panose="01000000000000000000" pitchFamily="2" charset="-78"/>
                <a:ea typeface="Unbounded"/>
                <a:cs typeface="Aldhabi" panose="01000000000000000000" pitchFamily="2" charset="-78"/>
              </a:rPr>
              <a:t>Technical Implementation and Tools</a:t>
            </a:r>
            <a:endParaRPr lang="en-US" sz="7200" dirty="0">
              <a:solidFill>
                <a:srgbClr val="151515"/>
              </a:solidFill>
              <a:latin typeface="Aldhabi" panose="01000000000000000000" pitchFamily="2" charset="-78"/>
              <a:ea typeface="Brown Sugar"/>
              <a:cs typeface="Aldhabi" panose="01000000000000000000" pitchFamily="2" charset="-78"/>
              <a:sym typeface="Brown Sugar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B023CBC8-1932-44E6-B4AB-524086D48280}"/>
              </a:ext>
            </a:extLst>
          </p:cNvPr>
          <p:cNvSpPr txBox="1"/>
          <p:nvPr/>
        </p:nvSpPr>
        <p:spPr>
          <a:xfrm>
            <a:off x="5965234" y="4076700"/>
            <a:ext cx="6163132" cy="3516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  <a:tabLst>
                <a:tab pos="0" algn="l"/>
              </a:tabLst>
            </a:pPr>
            <a:r>
              <a:rPr lang="en-US" sz="2800" b="0" u="none" strike="noStrike" dirty="0">
                <a:solidFill>
                  <a:schemeClr val="dk1"/>
                </a:solidFill>
                <a:effectLst/>
                <a:uFillTx/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</a:rPr>
              <a:t>The website is developed using </a:t>
            </a:r>
            <a:r>
              <a:rPr lang="en-US" sz="2800" b="1" u="none" strike="noStrike" dirty="0">
                <a:solidFill>
                  <a:schemeClr val="dk1"/>
                </a:solidFill>
                <a:effectLst/>
                <a:uFillTx/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</a:rPr>
              <a:t>PHP</a:t>
            </a:r>
            <a:r>
              <a:rPr lang="en-US" sz="2800" b="0" u="none" strike="noStrike" dirty="0">
                <a:solidFill>
                  <a:schemeClr val="dk1"/>
                </a:solidFill>
                <a:effectLst/>
                <a:uFillTx/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</a:rPr>
              <a:t> and </a:t>
            </a:r>
            <a:r>
              <a:rPr lang="en-US" sz="2800" b="1" u="none" strike="noStrike" dirty="0">
                <a:solidFill>
                  <a:schemeClr val="dk1"/>
                </a:solidFill>
                <a:effectLst/>
                <a:uFillTx/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</a:rPr>
              <a:t>MySQL</a:t>
            </a:r>
            <a:r>
              <a:rPr lang="en-US" sz="2800" b="0" u="none" strike="noStrike" dirty="0">
                <a:solidFill>
                  <a:schemeClr val="dk1"/>
                </a:solidFill>
                <a:effectLst/>
                <a:uFillTx/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</a:rPr>
              <a:t> for database management. Features include database operations like insert, update, delete, and select. Contributions are tracked via </a:t>
            </a:r>
            <a:r>
              <a:rPr lang="en-US" sz="2800" b="1" u="none" strike="noStrike" dirty="0">
                <a:solidFill>
                  <a:schemeClr val="dk1"/>
                </a:solidFill>
                <a:effectLst/>
                <a:uFillTx/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</a:rPr>
              <a:t>GitHub</a:t>
            </a:r>
            <a:r>
              <a:rPr lang="en-US" sz="2800" b="0" u="none" strike="noStrike" dirty="0">
                <a:solidFill>
                  <a:schemeClr val="dk1"/>
                </a:solidFill>
                <a:effectLst/>
                <a:uFillTx/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</a:rPr>
              <a:t>, and the site is fully responsive for desktop </a:t>
            </a:r>
            <a:r>
              <a:rPr lang="en-US" sz="2800" dirty="0">
                <a:solidFill>
                  <a:schemeClr val="dk1"/>
                </a:solidFill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</a:rPr>
              <a:t>.</a:t>
            </a:r>
            <a:endParaRPr lang="en-US" sz="28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ctr">
              <a:lnSpc>
                <a:spcPct val="120000"/>
              </a:lnSpc>
              <a:buNone/>
              <a:tabLst>
                <a:tab pos="0" algn="l"/>
              </a:tabLst>
            </a:pPr>
            <a:endParaRPr lang="en-US" sz="2400" b="0" u="none" strike="noStrike" dirty="0">
              <a:solidFill>
                <a:srgbClr val="000000"/>
              </a:solidFill>
              <a:effectLst/>
              <a:uFillTx/>
              <a:latin typeface="Telegraf" panose="020B060402020202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4628690" y="1827833"/>
            <a:ext cx="9030619" cy="6277465"/>
            <a:chOff x="0" y="0"/>
            <a:chExt cx="2378435" cy="1653324"/>
          </a:xfrm>
          <a:solidFill>
            <a:schemeClr val="bg2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2378435" cy="1653324"/>
            </a:xfrm>
            <a:custGeom>
              <a:avLst/>
              <a:gdLst/>
              <a:ahLst/>
              <a:cxnLst/>
              <a:rect l="l" t="t" r="r" b="b"/>
              <a:pathLst>
                <a:path w="2378435" h="1653324">
                  <a:moveTo>
                    <a:pt x="0" y="0"/>
                  </a:moveTo>
                  <a:lnTo>
                    <a:pt x="2378435" y="0"/>
                  </a:lnTo>
                  <a:lnTo>
                    <a:pt x="2378435" y="1653324"/>
                  </a:lnTo>
                  <a:lnTo>
                    <a:pt x="0" y="1653324"/>
                  </a:lnTo>
                  <a:close/>
                </a:path>
              </a:pathLst>
            </a:custGeom>
            <a:grpFill/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78435" cy="169142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105400" y="2418455"/>
            <a:ext cx="8000999" cy="1226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640"/>
              </a:lnSpc>
            </a:pPr>
            <a:r>
              <a:rPr lang="en-US" sz="6600" b="1" u="none" strike="noStrike" dirty="0">
                <a:solidFill>
                  <a:schemeClr val="dk1"/>
                </a:solidFill>
                <a:effectLst/>
                <a:uFillTx/>
                <a:latin typeface="Aldhabi" panose="01000000000000000000" pitchFamily="2" charset="-78"/>
                <a:ea typeface="Unbounded"/>
                <a:cs typeface="Aldhabi" panose="01000000000000000000" pitchFamily="2" charset="-78"/>
              </a:rPr>
              <a:t>Database Design and Relationships</a:t>
            </a:r>
            <a:endParaRPr lang="en-US" sz="6600" dirty="0">
              <a:solidFill>
                <a:srgbClr val="151515"/>
              </a:solidFill>
              <a:latin typeface="Aldhabi" panose="01000000000000000000" pitchFamily="2" charset="-78"/>
              <a:ea typeface="Brown Sugar"/>
              <a:cs typeface="Aldhabi" panose="01000000000000000000" pitchFamily="2" charset="-78"/>
              <a:sym typeface="Brown Suga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715000" y="3789798"/>
            <a:ext cx="7086600" cy="305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2800" b="0" u="none" strike="noStrike" dirty="0">
                <a:solidFill>
                  <a:schemeClr val="dk1"/>
                </a:solidFill>
                <a:effectLst/>
                <a:uFillTx/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</a:rPr>
              <a:t>The database includes entities such as Users, Products, Categories, and Orders. Relationships define Admin managing Products and Users placing Orders. MySQL tables use attributes like </a:t>
            </a:r>
            <a:r>
              <a:rPr lang="en-US" sz="2800" b="1" u="none" strike="noStrike" dirty="0" err="1">
                <a:solidFill>
                  <a:schemeClr val="dk1"/>
                </a:solidFill>
                <a:effectLst/>
                <a:uFillTx/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</a:rPr>
              <a:t>product_id</a:t>
            </a:r>
            <a:r>
              <a:rPr lang="en-US" sz="2800" b="0" u="none" strike="noStrike" dirty="0">
                <a:solidFill>
                  <a:schemeClr val="dk1"/>
                </a:solidFill>
                <a:effectLst/>
                <a:uFillTx/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</a:rPr>
              <a:t> and </a:t>
            </a:r>
            <a:r>
              <a:rPr lang="en-US" sz="2800" b="1" u="none" strike="noStrike" dirty="0" err="1">
                <a:solidFill>
                  <a:schemeClr val="dk1"/>
                </a:solidFill>
                <a:effectLst/>
                <a:uFillTx/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</a:rPr>
              <a:t>user_id</a:t>
            </a:r>
            <a:r>
              <a:rPr lang="en-US" sz="2800" b="0" u="none" strike="noStrike" dirty="0">
                <a:solidFill>
                  <a:schemeClr val="dk1"/>
                </a:solidFill>
                <a:effectLst/>
                <a:uFillTx/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</a:rPr>
              <a:t> to maintain integrity and efficient data handling.</a:t>
            </a:r>
            <a:endParaRPr lang="en-US" sz="28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99462BF-2EB6-47D8-99A3-9384FE716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2400" y="-757348"/>
            <a:ext cx="7467600" cy="11954095"/>
          </a:xfrm>
          <a:prstGeom prst="rect">
            <a:avLst/>
          </a:prstGeom>
          <a:effectLst>
            <a:softEdge rad="31750"/>
          </a:effectLst>
        </p:spPr>
      </p:pic>
      <p:grpSp>
        <p:nvGrpSpPr>
          <p:cNvPr id="6" name="Group 6"/>
          <p:cNvGrpSpPr/>
          <p:nvPr/>
        </p:nvGrpSpPr>
        <p:grpSpPr>
          <a:xfrm>
            <a:off x="7010400" y="2316834"/>
            <a:ext cx="9872110" cy="5805732"/>
            <a:chOff x="0" y="0"/>
            <a:chExt cx="2378435" cy="1653324"/>
          </a:xfrm>
          <a:solidFill>
            <a:schemeClr val="bg2"/>
          </a:solidFill>
        </p:grpSpPr>
        <p:sp>
          <p:nvSpPr>
            <p:cNvPr id="7" name="Freeform 7"/>
            <p:cNvSpPr/>
            <p:nvPr/>
          </p:nvSpPr>
          <p:spPr>
            <a:xfrm>
              <a:off x="0" y="0"/>
              <a:ext cx="2378435" cy="1653324"/>
            </a:xfrm>
            <a:custGeom>
              <a:avLst/>
              <a:gdLst/>
              <a:ahLst/>
              <a:cxnLst/>
              <a:rect l="l" t="t" r="r" b="b"/>
              <a:pathLst>
                <a:path w="2378435" h="1653324">
                  <a:moveTo>
                    <a:pt x="0" y="0"/>
                  </a:moveTo>
                  <a:lnTo>
                    <a:pt x="2378435" y="0"/>
                  </a:lnTo>
                  <a:lnTo>
                    <a:pt x="2378435" y="1653324"/>
                  </a:lnTo>
                  <a:lnTo>
                    <a:pt x="0" y="1653324"/>
                  </a:lnTo>
                  <a:close/>
                </a:path>
              </a:pathLst>
            </a:custGeom>
            <a:grpFill/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378435" cy="169142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153506" y="2242438"/>
            <a:ext cx="9729004" cy="1207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640"/>
              </a:lnSpc>
            </a:pPr>
            <a:r>
              <a:rPr lang="en-US" sz="6000" b="1" u="none" strike="noStrike" dirty="0">
                <a:solidFill>
                  <a:schemeClr val="dk1"/>
                </a:solidFill>
                <a:effectLst/>
                <a:uFillTx/>
                <a:latin typeface="Aldhabi" panose="01000000000000000000" pitchFamily="2" charset="-78"/>
                <a:ea typeface="Unbounded"/>
                <a:cs typeface="Aldhabi" panose="01000000000000000000" pitchFamily="2" charset="-78"/>
              </a:rPr>
              <a:t>Benefits, Challenges, and Future Enhancements</a:t>
            </a:r>
            <a:endParaRPr lang="en-US" sz="6000" dirty="0">
              <a:solidFill>
                <a:srgbClr val="151515"/>
              </a:solidFill>
              <a:latin typeface="Aldhabi" panose="01000000000000000000" pitchFamily="2" charset="-78"/>
              <a:ea typeface="Brown Sugar"/>
              <a:cs typeface="Aldhabi" panose="01000000000000000000" pitchFamily="2" charset="-78"/>
              <a:sym typeface="Brown Suga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979669" y="4152900"/>
            <a:ext cx="7933571" cy="3024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3200" b="0" u="none" strike="noStrike" dirty="0">
                <a:solidFill>
                  <a:schemeClr val="dk1"/>
                </a:solidFill>
                <a:effectLst/>
                <a:uFillTx/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</a:rPr>
              <a:t>Key benefits include </a:t>
            </a:r>
            <a:r>
              <a:rPr lang="en-US" sz="3200" b="1" u="none" strike="noStrike" dirty="0">
                <a:solidFill>
                  <a:schemeClr val="dk1"/>
                </a:solidFill>
                <a:effectLst/>
                <a:uFillTx/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</a:rPr>
              <a:t>free home delivery, secure payment options</a:t>
            </a:r>
            <a:r>
              <a:rPr lang="en-US" sz="3200" b="0" u="none" strike="noStrike" dirty="0">
                <a:solidFill>
                  <a:schemeClr val="dk1"/>
                </a:solidFill>
                <a:effectLst/>
                <a:uFillTx/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</a:rPr>
              <a:t>, and 24/7 online support. Challenges involved database integration and responsive design. Future plans include adding payment gateways, AI recommendations, and multi-language support.</a:t>
            </a:r>
            <a:endParaRPr lang="fr-FR" sz="32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3359"/>
              </a:lnSpc>
            </a:pPr>
            <a:endParaRPr lang="en-US" sz="2400" dirty="0">
              <a:solidFill>
                <a:srgbClr val="151515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02983" y="0"/>
            <a:ext cx="9085017" cy="5067695"/>
            <a:chOff x="0" y="0"/>
            <a:chExt cx="12113355" cy="675692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2113355" cy="6756926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9202983" y="5219305"/>
            <a:ext cx="9085017" cy="5067695"/>
            <a:chOff x="0" y="0"/>
            <a:chExt cx="12113355" cy="6756926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2113355" cy="6756926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0" y="0"/>
            <a:ext cx="9085017" cy="5067695"/>
            <a:chOff x="0" y="0"/>
            <a:chExt cx="12113355" cy="6756926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2113355" cy="6756926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0" y="5219305"/>
            <a:ext cx="9085017" cy="5067695"/>
            <a:chOff x="0" y="0"/>
            <a:chExt cx="12113355" cy="6756926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2113355" cy="6756926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4628690" y="1827833"/>
            <a:ext cx="9030619" cy="6277465"/>
            <a:chOff x="0" y="0"/>
            <a:chExt cx="2378435" cy="1653324"/>
          </a:xfrm>
          <a:solidFill>
            <a:schemeClr val="bg2"/>
          </a:solidFill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78435" cy="1653324"/>
            </a:xfrm>
            <a:custGeom>
              <a:avLst/>
              <a:gdLst/>
              <a:ahLst/>
              <a:cxnLst/>
              <a:rect l="l" t="t" r="r" b="b"/>
              <a:pathLst>
                <a:path w="2378435" h="1653324">
                  <a:moveTo>
                    <a:pt x="0" y="0"/>
                  </a:moveTo>
                  <a:lnTo>
                    <a:pt x="2378435" y="0"/>
                  </a:lnTo>
                  <a:lnTo>
                    <a:pt x="2378435" y="1653324"/>
                  </a:lnTo>
                  <a:lnTo>
                    <a:pt x="0" y="1653324"/>
                  </a:lnTo>
                  <a:close/>
                </a:path>
              </a:pathLst>
            </a:custGeom>
            <a:grpFill/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378435" cy="169142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976179" y="2418455"/>
            <a:ext cx="6530237" cy="1253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40"/>
              </a:lnSpc>
            </a:pPr>
            <a:r>
              <a:rPr lang="en-US" sz="8000" b="1" u="none" strike="noStrike" dirty="0">
                <a:solidFill>
                  <a:schemeClr val="dk1"/>
                </a:solidFill>
                <a:effectLst/>
                <a:uFillTx/>
                <a:latin typeface="Aldhabi" panose="020B0604020202020204" pitchFamily="2" charset="-78"/>
                <a:ea typeface="Unbounded"/>
                <a:cs typeface="Aldhabi" panose="020B0604020202020204" pitchFamily="2" charset="-78"/>
              </a:rPr>
              <a:t>Conclusions</a:t>
            </a:r>
            <a:endParaRPr lang="en-US" sz="7600" dirty="0">
              <a:solidFill>
                <a:srgbClr val="151515"/>
              </a:solidFill>
              <a:latin typeface="Aldhabi" panose="020B0604020202020204" pitchFamily="2" charset="-78"/>
              <a:ea typeface="Brown Sugar"/>
              <a:cs typeface="Aldhabi" panose="020B0604020202020204" pitchFamily="2" charset="-78"/>
              <a:sym typeface="Brown Suga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003451" y="3834681"/>
            <a:ext cx="6163132" cy="3574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indent="0"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2800" b="0" u="none" strike="noStrike" dirty="0">
                <a:solidFill>
                  <a:schemeClr val="dk1"/>
                </a:solidFill>
                <a:effectLst/>
                <a:uFillTx/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</a:rPr>
              <a:t>The </a:t>
            </a:r>
            <a:r>
              <a:rPr lang="en-US" sz="2800" b="0" u="none" strike="noStrike" dirty="0" err="1">
                <a:solidFill>
                  <a:schemeClr val="dk1"/>
                </a:solidFill>
                <a:effectLst/>
                <a:uFillTx/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</a:rPr>
              <a:t>Shoezy</a:t>
            </a:r>
            <a:r>
              <a:rPr lang="en-US" sz="2800" b="0" u="none" strike="noStrike" dirty="0">
                <a:solidFill>
                  <a:schemeClr val="dk1"/>
                </a:solidFill>
                <a:effectLst/>
                <a:uFillTx/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</a:rPr>
              <a:t> project successfully created a comprehensive e-commerce platform with efficient admin control and user-friendly features. It meets current market needs and is scalable for future enhancements to improve customer experience and operational management.</a:t>
            </a:r>
            <a:endParaRPr lang="fr-FR" sz="28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433</Words>
  <Application>Microsoft Office PowerPoint</Application>
  <PresentationFormat>Custom</PresentationFormat>
  <Paragraphs>37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Telegraf</vt:lpstr>
      <vt:lpstr>Aldhabi</vt:lpstr>
      <vt:lpstr>Times New Roman</vt:lpstr>
      <vt:lpstr>Telegraf Bold</vt:lpstr>
      <vt:lpstr>Dream Avenue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White Minimalist Shoes Brand Presentation</dc:title>
  <dc:creator>icom</dc:creator>
  <cp:lastModifiedBy>icom</cp:lastModifiedBy>
  <cp:revision>7</cp:revision>
  <dcterms:created xsi:type="dcterms:W3CDTF">2006-08-16T00:00:00Z</dcterms:created>
  <dcterms:modified xsi:type="dcterms:W3CDTF">2025-09-17T16:44:34Z</dcterms:modified>
  <dc:identifier>DAGzN_O7hOk</dc:identifier>
</cp:coreProperties>
</file>